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744" r:id="rId1"/>
  </p:sldMasterIdLst>
  <p:notesMasterIdLst>
    <p:notesMasterId r:id="rId34"/>
  </p:notesMasterIdLst>
  <p:sldIdLst>
    <p:sldId id="465" r:id="rId2"/>
    <p:sldId id="466" r:id="rId3"/>
    <p:sldId id="496" r:id="rId4"/>
    <p:sldId id="467" r:id="rId5"/>
    <p:sldId id="468" r:id="rId6"/>
    <p:sldId id="469" r:id="rId7"/>
    <p:sldId id="470" r:id="rId8"/>
    <p:sldId id="471" r:id="rId9"/>
    <p:sldId id="472" r:id="rId10"/>
    <p:sldId id="475" r:id="rId11"/>
    <p:sldId id="474" r:id="rId12"/>
    <p:sldId id="473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90" r:id="rId25"/>
    <p:sldId id="491" r:id="rId26"/>
    <p:sldId id="492" r:id="rId27"/>
    <p:sldId id="487" r:id="rId28"/>
    <p:sldId id="488" r:id="rId29"/>
    <p:sldId id="493" r:id="rId30"/>
    <p:sldId id="494" r:id="rId31"/>
    <p:sldId id="495" r:id="rId32"/>
    <p:sldId id="498" r:id="rId3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256"/>
    <a:srgbClr val="70919A"/>
    <a:srgbClr val="B0C9C8"/>
    <a:srgbClr val="F1EA92"/>
    <a:srgbClr val="71A3D0"/>
    <a:srgbClr val="DDB3F3"/>
    <a:srgbClr val="638C64"/>
    <a:srgbClr val="C9A77E"/>
    <a:srgbClr val="D9B2B2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نمط متوسط 2 - تميي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نمط متوسط 2 - تميي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بلا نمط، بلا شبكة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نمط ذو نسُق 1 - تميي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نمط ذو نسُق 1 - تميي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نمط ذو نسُق 2 - تميي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85" autoAdjust="0"/>
    <p:restoredTop sz="96353" autoAdjust="0"/>
  </p:normalViewPr>
  <p:slideViewPr>
    <p:cSldViewPr snapToGrid="0" snapToObjects="1">
      <p:cViewPr>
        <p:scale>
          <a:sx n="66" d="100"/>
          <a:sy n="66" d="100"/>
        </p:scale>
        <p:origin x="2424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45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B9D6200-E969-FA4B-ABFF-0F59C8AF1296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F1588D8-C977-2145-9D58-C8BE97F8FA4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2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بس يقدر يختار وحده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68434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وحدة بس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9901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 بس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3889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9279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35765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واحد منهم 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06554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4859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9761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 منهم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0764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واحد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579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واحد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19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8013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يقدر يختار اكثر من وحدة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64747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واحد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9591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واحد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2747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591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8230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66444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17587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9873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3397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5797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29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622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 بس 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97728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30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92249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واخد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31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34445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32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9709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 بس 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4529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5431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 بس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4618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يقدر يختار اكثر من وحدة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4395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وحده بس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562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متعدد</a:t>
            </a:r>
          </a:p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588D8-C977-2145-9D58-C8BE97F8FA4E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269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405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6459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178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15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901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650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4082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8796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7290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5138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5957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42F9F-B80E-734E-A7CD-AEB22576EB3A}" type="datetimeFigureOut">
              <a:rPr lang="ar-SA" smtClean="0"/>
              <a:t>21/07/1444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E506-0296-A048-B15D-0965D6CA47F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1808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Site Sustainability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24108"/>
              </p:ext>
            </p:extLst>
          </p:nvPr>
        </p:nvGraphicFramePr>
        <p:xfrm>
          <a:off x="2238374" y="2495550"/>
          <a:ext cx="8155306" cy="327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15803910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rainwater redirection strategy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</a:rPr>
                        <a:t>site infiltration </a:t>
                      </a:r>
                      <a:r>
                        <a:rPr lang="en-US" sz="1050" dirty="0"/>
                        <a:t>paving with not connected tiles with gravel joints</a:t>
                      </a:r>
                      <a:r>
                        <a:rPr lang="en-US" sz="1050" dirty="0">
                          <a:effectLst/>
                        </a:rPr>
                        <a:t> open-graded aggregate systems to the ground groundwater recharge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r-SA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open grid paving systems to storage tanks Use in building water supply system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building you want to apply the rainwater management system by?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18" name="صورة 17" descr="صورة تحتوي على أثاث, بساط, الرصف&#10;&#10;تم إنشاء الوصف تلقائياً">
            <a:extLst>
              <a:ext uri="{FF2B5EF4-FFF2-40B4-BE49-F238E27FC236}">
                <a16:creationId xmlns:a16="http://schemas.microsoft.com/office/drawing/2014/main" id="{4620809C-DF77-14FC-A23F-819AD941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61" y="3860691"/>
            <a:ext cx="822912" cy="1115812"/>
          </a:xfrm>
          <a:prstGeom prst="rect">
            <a:avLst/>
          </a:prstGeom>
        </p:spPr>
      </p:pic>
      <p:pic>
        <p:nvPicPr>
          <p:cNvPr id="20" name="صورة 19" descr="صورة تحتوي على مبنى, أرضية&#10;&#10;تم إنشاء الوصف تلقائياً">
            <a:extLst>
              <a:ext uri="{FF2B5EF4-FFF2-40B4-BE49-F238E27FC236}">
                <a16:creationId xmlns:a16="http://schemas.microsoft.com/office/drawing/2014/main" id="{440B38BD-024E-DCAB-7A7C-42AB90BA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661" y="2573508"/>
            <a:ext cx="1548765" cy="1192549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C2E1FDE3-81F8-BA73-41C7-9CABF2163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74"/>
          <a:stretch/>
        </p:blipFill>
        <p:spPr>
          <a:xfrm>
            <a:off x="3367495" y="4613280"/>
            <a:ext cx="525762" cy="389105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85CC049F-E975-86A7-6A99-EF2E8CB20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14" t="36422" r="10529" b="21895"/>
          <a:stretch/>
        </p:blipFill>
        <p:spPr>
          <a:xfrm>
            <a:off x="3367495" y="3840709"/>
            <a:ext cx="525762" cy="262880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42BD6339-27FC-C890-16BF-5610FEB20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837" y="4103897"/>
            <a:ext cx="486420" cy="489461"/>
          </a:xfrm>
          <a:prstGeom prst="rect">
            <a:avLst/>
          </a:prstGeom>
        </p:spPr>
      </p:pic>
      <p:pic>
        <p:nvPicPr>
          <p:cNvPr id="25" name="صورة 24">
            <a:extLst>
              <a:ext uri="{FF2B5EF4-FFF2-40B4-BE49-F238E27FC236}">
                <a16:creationId xmlns:a16="http://schemas.microsoft.com/office/drawing/2014/main" id="{727F6A91-2C90-E7B3-5ED5-27FBF2C0EA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93" t="30709" r="32073" b="11702"/>
          <a:stretch/>
        </p:blipFill>
        <p:spPr>
          <a:xfrm>
            <a:off x="3548798" y="5109068"/>
            <a:ext cx="263216" cy="603538"/>
          </a:xfrm>
          <a:prstGeom prst="rect">
            <a:avLst/>
          </a:prstGeom>
        </p:spPr>
      </p:pic>
      <p:pic>
        <p:nvPicPr>
          <p:cNvPr id="26" name="Picture 2" descr="Rainwater Harvesting | The DAWN National Weekend Advertiser">
            <a:extLst>
              <a:ext uri="{FF2B5EF4-FFF2-40B4-BE49-F238E27FC236}">
                <a16:creationId xmlns:a16="http://schemas.microsoft.com/office/drawing/2014/main" id="{6AFD9CA0-4B7E-4888-41C4-EF51AAC8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88" y="5257865"/>
            <a:ext cx="824988" cy="43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8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709"/>
              </p:ext>
            </p:extLst>
          </p:nvPr>
        </p:nvGraphicFramePr>
        <p:xfrm>
          <a:off x="2238374" y="2495550"/>
          <a:ext cx="8155306" cy="3133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133299130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Low-E </a:t>
                      </a:r>
                      <a:r>
                        <a:rPr lang="en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</a:t>
                      </a:r>
                      <a:r>
                        <a:rPr lang="ar-SA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dirty="0"/>
                        <a:t>coating</a:t>
                      </a:r>
                      <a:r>
                        <a:rPr lang="ar-SA" sz="1100" dirty="0"/>
                        <a:t>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7500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</a:rPr>
                        <a:t>Argon gas filled windows in triple Pane Window with Low-E glass coating </a:t>
                      </a:r>
                      <a:endParaRPr lang="en" sz="1100" b="0" dirty="0">
                        <a:latin typeface="+mn-lt"/>
                      </a:endParaRPr>
                    </a:p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dirty="0"/>
                        <a:t>improvement 1.25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10000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Electric shutter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dirty="0"/>
                        <a:t>improvement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  <a:r>
                        <a:rPr lang="en-US" sz="1800" b="0" dirty="0">
                          <a:latin typeface="+mn-lt"/>
                        </a:rPr>
                        <a:t> </a:t>
                      </a:r>
                      <a:r>
                        <a:rPr lang="en" sz="1800" b="0" dirty="0">
                          <a:latin typeface="+mn-lt"/>
                        </a:rPr>
                        <a:t>%)</a:t>
                      </a:r>
                      <a:r>
                        <a:rPr lang="en-US" sz="1800" b="0" dirty="0">
                          <a:latin typeface="+mn-lt"/>
                        </a:rPr>
                        <a:t> 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Picture 4" descr="Low-e coating function in vacuum glass - HaanGlas">
            <a:extLst>
              <a:ext uri="{FF2B5EF4-FFF2-40B4-BE49-F238E27FC236}">
                <a16:creationId xmlns:a16="http://schemas.microsoft.com/office/drawing/2014/main" id="{C7EDB971-ED06-E697-F312-ED29232E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79" y="2896041"/>
            <a:ext cx="1116356" cy="8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What Type of Gas is Found Inside a Window?">
            <a:extLst>
              <a:ext uri="{FF2B5EF4-FFF2-40B4-BE49-F238E27FC236}">
                <a16:creationId xmlns:a16="http://schemas.microsoft.com/office/drawing/2014/main" id="{3BF4A9C7-2F34-03F8-BC55-FD000BAF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12" y="3889342"/>
            <a:ext cx="635157" cy="6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0D9C61B8-9C4E-3E70-628F-FEC2F8EC2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568" y="4797162"/>
            <a:ext cx="769899" cy="7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4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034008"/>
              </p:ext>
            </p:extLst>
          </p:nvPr>
        </p:nvGraphicFramePr>
        <p:xfrm>
          <a:off x="2238374" y="2495550"/>
          <a:ext cx="8155306" cy="221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978649998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One External </a:t>
                      </a:r>
                      <a:r>
                        <a:rPr lang="en-US" sz="1100" dirty="0"/>
                        <a:t>Light Shelve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0.86%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dirty="0"/>
                        <a:t>improvement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0.74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the Daylight Light Shelve</a:t>
                      </a: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100" b="0" dirty="0">
                        <a:latin typeface="+mn-lt"/>
                      </a:endParaRPr>
                    </a:p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21000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Picture 2" descr="Effectiveness of a perforated light shelf for energy saving - ScienceDirect">
            <a:extLst>
              <a:ext uri="{FF2B5EF4-FFF2-40B4-BE49-F238E27FC236}">
                <a16:creationId xmlns:a16="http://schemas.microsoft.com/office/drawing/2014/main" id="{F0B0103D-8DC4-C34F-89A0-8C5FDAFE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57" y="2879733"/>
            <a:ext cx="1009576" cy="7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0A457E-6711-A5C0-9A85-71A7BA9B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21" y="3980771"/>
            <a:ext cx="607091" cy="5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3A1B1F35-77E0-36CA-4152-1A4098C25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345" y="3964495"/>
            <a:ext cx="737982" cy="5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1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57656"/>
              </p:ext>
            </p:extLst>
          </p:nvPr>
        </p:nvGraphicFramePr>
        <p:xfrm>
          <a:off x="2238374" y="2495550"/>
          <a:ext cx="8155306" cy="3425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50714275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adding 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a </a:t>
                      </a:r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motion-sensitive lighting  methods in (entrance, stairs, bathrooms, dressing rooms)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3.90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4600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+mn-lt"/>
                        </a:rPr>
                        <a:t>Arrange light switches according to window opening by distributed lighting fixtures to more than one switch in the sunlight level that entering room</a:t>
                      </a:r>
                      <a:endParaRPr lang="en" sz="1100" b="0" dirty="0">
                        <a:latin typeface="+mn-lt"/>
                      </a:endParaRPr>
                    </a:p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dirty="0"/>
                        <a:t>improvement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26000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thermal insulation of all pipelines with fiberglass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dirty="0"/>
                        <a:t>improvement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0.5</a:t>
                      </a:r>
                      <a:r>
                        <a:rPr lang="en-US" sz="1800" b="0" dirty="0">
                          <a:latin typeface="+mn-lt"/>
                        </a:rPr>
                        <a:t> </a:t>
                      </a:r>
                      <a:r>
                        <a:rPr lang="en" sz="1800" b="0" dirty="0">
                          <a:latin typeface="+mn-lt"/>
                        </a:rPr>
                        <a:t>%)</a:t>
                      </a:r>
                      <a:r>
                        <a:rPr lang="en-US" sz="1800" b="0" dirty="0">
                          <a:latin typeface="+mn-lt"/>
                        </a:rPr>
                        <a:t> 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F18077B3-F03E-CAEF-3918-3DB634673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35"/>
          <a:stretch/>
        </p:blipFill>
        <p:spPr>
          <a:xfrm>
            <a:off x="2372605" y="4036907"/>
            <a:ext cx="492590" cy="875355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D1753C0-84FB-F187-7C07-C5EEBDBD0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45" t="-3788" r="33990" b="-5141"/>
          <a:stretch/>
        </p:blipFill>
        <p:spPr>
          <a:xfrm>
            <a:off x="2955774" y="4004662"/>
            <a:ext cx="492589" cy="953519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D0BF49D9-426E-CE2C-6DDE-03A0C137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5"/>
          <a:stretch/>
        </p:blipFill>
        <p:spPr>
          <a:xfrm>
            <a:off x="3538940" y="4043743"/>
            <a:ext cx="492590" cy="87535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E82184B7-2E36-DCFC-C15A-07D5C4F7B4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15" t="845"/>
          <a:stretch/>
        </p:blipFill>
        <p:spPr>
          <a:xfrm>
            <a:off x="3549236" y="2693998"/>
            <a:ext cx="524231" cy="953520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719FA36C-FC18-8701-C298-FF2C44851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015" b="846"/>
          <a:stretch/>
        </p:blipFill>
        <p:spPr>
          <a:xfrm>
            <a:off x="2350368" y="2693998"/>
            <a:ext cx="524231" cy="953520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1C0E0AFB-1E30-A556-EA2E-DE010F3C14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47" t="124" r="34868" b="721"/>
          <a:stretch/>
        </p:blipFill>
        <p:spPr>
          <a:xfrm>
            <a:off x="2937869" y="2693998"/>
            <a:ext cx="524231" cy="953520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E0EF837A-8575-BA1F-1A6C-229B59D6B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0" b="9796"/>
          <a:stretch/>
        </p:blipFill>
        <p:spPr>
          <a:xfrm>
            <a:off x="2780376" y="5135666"/>
            <a:ext cx="681724" cy="6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71219"/>
              </p:ext>
            </p:extLst>
          </p:nvPr>
        </p:nvGraphicFramePr>
        <p:xfrm>
          <a:off x="2238374" y="2495550"/>
          <a:ext cx="8155306" cy="3425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840968973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tx1"/>
                          </a:solidFill>
                          <a:effectLst/>
                        </a:rPr>
                        <a:t>Installing outdoor lighting units based on the solar energy</a:t>
                      </a:r>
                      <a:endParaRPr lang="ar-SA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0.3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Installing outdoor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Motion sensors lighting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dirty="0"/>
                        <a:t>improvement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0.27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endParaRPr lang="en-US" sz="1100" b="0" dirty="0">
                        <a:solidFill>
                          <a:schemeClr val="accent6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Using Technologies GE CYNC Smart Thermostat and Humidity Sensor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dirty="0"/>
                        <a:t>improvement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" sz="1800" b="0" dirty="0">
                          <a:latin typeface="+mn-lt"/>
                        </a:rPr>
                        <a:t>%)</a:t>
                      </a:r>
                      <a:r>
                        <a:rPr lang="en-US" sz="1800" b="0" dirty="0">
                          <a:latin typeface="+mn-lt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6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E35AD38B-2F3D-C0AE-5EAB-74F7208E3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2" r="32639" b="35255"/>
          <a:stretch/>
        </p:blipFill>
        <p:spPr>
          <a:xfrm>
            <a:off x="2725281" y="2713867"/>
            <a:ext cx="907981" cy="99418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C357C04A-4EB5-38F4-A519-02238093E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33" y="3928280"/>
            <a:ext cx="739814" cy="1002744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C446B01F-3793-B454-1322-DC1F00311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913" y="5120530"/>
            <a:ext cx="744697" cy="743532"/>
          </a:xfrm>
          <a:prstGeom prst="rect">
            <a:avLst/>
          </a:prstGeom>
        </p:spPr>
      </p:pic>
      <p:pic>
        <p:nvPicPr>
          <p:cNvPr id="17" name="صورة 16" descr="صورة تحتوي على نص, إلكترونيات&#10;&#10;تم إنشاء الوصف تلقائياً">
            <a:extLst>
              <a:ext uri="{FF2B5EF4-FFF2-40B4-BE49-F238E27FC236}">
                <a16:creationId xmlns:a16="http://schemas.microsoft.com/office/drawing/2014/main" id="{EADA4C0C-181F-0A33-AA06-DDC14F7E0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443" y="5195142"/>
            <a:ext cx="711675" cy="6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28907"/>
              </p:ext>
            </p:extLst>
          </p:nvPr>
        </p:nvGraphicFramePr>
        <p:xfrm>
          <a:off x="2238374" y="2495550"/>
          <a:ext cx="815530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4549449"/>
                    </a:ext>
                  </a:extLst>
                </a:gridCol>
              </a:tblGrid>
              <a:tr h="1321953"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ar-SA" dirty="0"/>
                    </a:p>
                    <a:p>
                      <a:endParaRPr lang="ar-SA" dirty="0"/>
                    </a:p>
                    <a:p>
                      <a:endParaRPr lang="ar-SA" dirty="0"/>
                    </a:p>
                    <a:p>
                      <a:endParaRPr lang="ar-SA" dirty="0"/>
                    </a:p>
                    <a:p>
                      <a:endParaRPr lang="ar-SA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u="none" strike="noStrike" dirty="0">
                          <a:effectLst/>
                        </a:rPr>
                        <a:t>Yellow </a:t>
                      </a:r>
                      <a:r>
                        <a:rPr lang="ar-SA" sz="800" u="none" strike="noStrike" dirty="0">
                          <a:effectLst/>
                        </a:rPr>
                        <a:t>)</a:t>
                      </a:r>
                      <a:r>
                        <a:rPr lang="en-US" sz="800" u="none" strike="noStrike" dirty="0">
                          <a:effectLst/>
                        </a:rPr>
                        <a:t>D</a:t>
                      </a:r>
                      <a:r>
                        <a:rPr lang="ar-SA" sz="800" u="none" strike="noStrike" dirty="0">
                          <a:effectLst/>
                        </a:rPr>
                        <a:t>(</a:t>
                      </a:r>
                      <a:r>
                        <a:rPr lang="en-US" sz="800" u="none" strike="noStrike" dirty="0">
                          <a:effectLst/>
                        </a:rPr>
                        <a:t> efficiency AC  (13.0&gt;EER&gt;11.8)</a:t>
                      </a:r>
                    </a:p>
                    <a:p>
                      <a:pPr 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12.90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9700</a:t>
                      </a:r>
                    </a:p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endParaRPr lang="en-US" sz="1100" b="0" dirty="0">
                        <a:solidFill>
                          <a:schemeClr val="accent6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 vMerge="1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light green </a:t>
                      </a:r>
                      <a:r>
                        <a:rPr lang="ar-SA" sz="1100" u="none" strike="noStrike" dirty="0">
                          <a:effectLst/>
                        </a:rPr>
                        <a:t>)</a:t>
                      </a:r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r>
                        <a:rPr lang="ar-SA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 efficiency AC (16.5&gt;EER&gt;14.5)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dirty="0"/>
                        <a:t>improvement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38000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1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9" name="Picture 6" descr="مؤسسة فواز الحربي للتكييف (@FAWAZHVAC) / Twitter">
            <a:extLst>
              <a:ext uri="{FF2B5EF4-FFF2-40B4-BE49-F238E27FC236}">
                <a16:creationId xmlns:a16="http://schemas.microsoft.com/office/drawing/2014/main" id="{F626103B-A708-CD22-D1C8-CF181A7D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702" y="2635703"/>
            <a:ext cx="1326113" cy="23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6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2889"/>
              </p:ext>
            </p:extLst>
          </p:nvPr>
        </p:nvGraphicFramePr>
        <p:xfrm>
          <a:off x="2238374" y="2495550"/>
          <a:ext cx="8155306" cy="3042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647457287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Make sure that all systems and controls have been installed, and are operating, as intended by the commissioning certificates list of installed in the MOSTADAM Guide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competent professional is retained to oversee basic building envelope verification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tabLst>
                          <a:tab pos="802005" algn="l"/>
                        </a:tabLst>
                      </a:pPr>
                      <a:r>
                        <a:rPr lang="en-US" sz="8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tabLst>
                          <a:tab pos="802005" algn="l"/>
                        </a:tabLst>
                      </a:pPr>
                      <a:r>
                        <a:rPr lang="en-US" sz="8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building envelope is tested for condensation, water ingress, air infiltration and thermal bridging to ensure performance is as designed and in accordance with standards and has a pre-testing certificate. </a:t>
                      </a:r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endParaRPr lang="en-US" sz="8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Energy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5" name="صورة 4" descr="صورة تحتوي على نص, شخص, رجل&#10;&#10;تم إنشاء الوصف تلقائياً">
            <a:extLst>
              <a:ext uri="{FF2B5EF4-FFF2-40B4-BE49-F238E27FC236}">
                <a16:creationId xmlns:a16="http://schemas.microsoft.com/office/drawing/2014/main" id="{2DC21634-AD13-4E36-7896-B6F365BB1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2727143"/>
            <a:ext cx="1397635" cy="896208"/>
          </a:xfrm>
          <a:prstGeom prst="rect">
            <a:avLst/>
          </a:prstGeom>
        </p:spPr>
      </p:pic>
      <p:pic>
        <p:nvPicPr>
          <p:cNvPr id="5122" name="Picture 2" descr="Global Building Envelope Market Expected to Reach US $182510 Mn by 2025 |  Newswire">
            <a:extLst>
              <a:ext uri="{FF2B5EF4-FFF2-40B4-BE49-F238E27FC236}">
                <a16:creationId xmlns:a16="http://schemas.microsoft.com/office/drawing/2014/main" id="{4927DC53-BDBF-32AD-88C3-0DF792C3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54944"/>
            <a:ext cx="1270635" cy="79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uilding Envelope Thermography Inspection Services in Dubai - UAE">
            <a:extLst>
              <a:ext uri="{FF2B5EF4-FFF2-40B4-BE49-F238E27FC236}">
                <a16:creationId xmlns:a16="http://schemas.microsoft.com/office/drawing/2014/main" id="{ED04F926-CF06-1F00-19A1-A931DFA3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5" y="4800474"/>
            <a:ext cx="1187450" cy="69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5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33328"/>
              </p:ext>
            </p:extLst>
          </p:nvPr>
        </p:nvGraphicFramePr>
        <p:xfrm>
          <a:off x="2238374" y="2495550"/>
          <a:ext cx="8155306" cy="3116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687723782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metering strategy is created and implemented which monitors the building’s energy usage and conforms to SBC 1001 Chapter 6. </a:t>
                      </a:r>
                      <a:endParaRPr lang="en" sz="1200" dirty="0"/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relevant electrical appliances have an energy efficiency label from the Saudi standards</a:t>
                      </a:r>
                      <a:endParaRPr lang="en" sz="1200" b="0" dirty="0"/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6900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8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refrigerants, fire suppression systems and maintenance gases installed and used within the project boundary have an ODP of zero. </a:t>
                      </a:r>
                      <a:endParaRPr lang="en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444042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Energy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098" name="Picture 2" descr="These beautiful energy displays show every commercial building's energy use  — a UX case study | by Katie Patrick | UX Collective">
            <a:extLst>
              <a:ext uri="{FF2B5EF4-FFF2-40B4-BE49-F238E27FC236}">
                <a16:creationId xmlns:a16="http://schemas.microsoft.com/office/drawing/2014/main" id="{AF96E797-2BF6-0466-03A7-4C19AFEA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34" y="2869841"/>
            <a:ext cx="1859279" cy="79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audi Regulatory Update: SASO EER Registration for Electrical and  Electronic Products - The Institute of Export and International Trade">
            <a:extLst>
              <a:ext uri="{FF2B5EF4-FFF2-40B4-BE49-F238E27FC236}">
                <a16:creationId xmlns:a16="http://schemas.microsoft.com/office/drawing/2014/main" id="{B34BD191-2B99-EE19-0CBD-2014CC596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04" y="3881033"/>
            <a:ext cx="560418" cy="79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7BCFAAC6-2C15-D989-C81B-EF5BED8EF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18038" y="5832766"/>
            <a:ext cx="526847" cy="745978"/>
          </a:xfrm>
          <a:prstGeom prst="rect">
            <a:avLst/>
          </a:prstGeom>
        </p:spPr>
      </p:pic>
      <p:pic>
        <p:nvPicPr>
          <p:cNvPr id="6" name="Picture 8" descr="Fire Protection System at Rs 1000000/set | Fire Protection Systems in  Gurgaon | ID: 15343360512">
            <a:extLst>
              <a:ext uri="{FF2B5EF4-FFF2-40B4-BE49-F238E27FC236}">
                <a16:creationId xmlns:a16="http://schemas.microsoft.com/office/drawing/2014/main" id="{83D532DD-3152-B3FE-8A70-63DB1ECE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27" y="4892225"/>
            <a:ext cx="1290073" cy="65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48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74104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817724127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hot water panels provide 30% of hot water demand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SA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hot water panels provide 50% of hot water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SA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 have Solar hot water (SHW) panels that specified and installed to provide a minimum percentage of hot water demand?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981E64A-E52C-4B62-9773-29BCF71C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36"/>
          <a:stretch/>
        </p:blipFill>
        <p:spPr>
          <a:xfrm>
            <a:off x="2729781" y="3943620"/>
            <a:ext cx="936255" cy="103016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C9D6434D-D894-7875-A891-5999AA6B9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49" t="-3575" r="60704" b="3575"/>
          <a:stretch/>
        </p:blipFill>
        <p:spPr>
          <a:xfrm>
            <a:off x="2791176" y="2535996"/>
            <a:ext cx="627945" cy="10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804881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575344268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 panels achieve 4% of the renewable energy generated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SA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 panels achieve 25% of the renewable energy generated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3700</a:t>
                      </a:r>
                    </a:p>
                    <a:p>
                      <a:pPr algn="ctr" fontAlgn="b"/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SA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 generate electricity by photovoltaic (PV) that is installed onsite and provide a percentage of the total annual building energy demand?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052" name="Picture 4" descr="City of Chicago Solar Zoning Policy">
            <a:extLst>
              <a:ext uri="{FF2B5EF4-FFF2-40B4-BE49-F238E27FC236}">
                <a16:creationId xmlns:a16="http://schemas.microsoft.com/office/drawing/2014/main" id="{5FB3988E-DBB7-6921-75B9-9438B6F2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9260" y="2675791"/>
            <a:ext cx="1351540" cy="10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mercial Solar Panel at Rs 55/watt | Solar Power Panel in Thane | ID:  19851325997">
            <a:extLst>
              <a:ext uri="{FF2B5EF4-FFF2-40B4-BE49-F238E27FC236}">
                <a16:creationId xmlns:a16="http://schemas.microsoft.com/office/drawing/2014/main" id="{81910905-0653-668E-B9B6-3ED8C53E4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4" b="19029"/>
          <a:stretch/>
        </p:blipFill>
        <p:spPr bwMode="auto">
          <a:xfrm>
            <a:off x="2509260" y="3868382"/>
            <a:ext cx="1525479" cy="94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1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A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1A3D0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Water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59356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219762049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reduction 10% of indoor water consumption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reduction 45% of indoor water consumption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6"/>
                          </a:solidFill>
                        </a:rPr>
                        <a:t>10000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1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want to reduction</a:t>
            </a:r>
            <a:r>
              <a:rPr lang="en-US" dirty="0"/>
              <a:t> the </a:t>
            </a:r>
            <a:r>
              <a:rPr lang="en-US" dirty="0">
                <a:solidFill>
                  <a:schemeClr val="tx1"/>
                </a:solidFill>
              </a:rPr>
              <a:t>indoor </a:t>
            </a:r>
            <a:r>
              <a:rPr lang="en-US" dirty="0"/>
              <a:t>water in the building </a:t>
            </a:r>
            <a:r>
              <a:rPr lang="en-US" sz="1800" dirty="0">
                <a:solidFill>
                  <a:schemeClr val="tx1"/>
                </a:solidFill>
                <a:effectLst/>
              </a:rPr>
              <a:t>compared to minimum performance levels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C7BF024D-27BF-54AF-AAD9-F01E82795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32" y="2974206"/>
            <a:ext cx="1595410" cy="46532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746D6C2-DDCE-E864-98A8-953A20819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32" y="3436512"/>
            <a:ext cx="1595406" cy="17614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C594DB57-A753-0200-EA8D-6938FB636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608" y="4508899"/>
            <a:ext cx="1076221" cy="31462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95E8020-3F34-8095-EB83-5309A9C0D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417" y="4811669"/>
            <a:ext cx="1109192" cy="1207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011EB275-8AF2-F1CE-B5C3-F2E10F20E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125" y="4030000"/>
            <a:ext cx="486874" cy="504210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A4EFC55D-34CA-F485-9919-74D3E22FC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760" y="4011282"/>
            <a:ext cx="494369" cy="470725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4DD37FCC-D196-8480-D72C-A3FDBBD64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1984" y="4020213"/>
            <a:ext cx="494369" cy="504604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C8784E37-72F5-3E3E-46C0-C6BDB747A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1998" y="4082981"/>
            <a:ext cx="361610" cy="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9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267568"/>
              </p:ext>
            </p:extLst>
          </p:nvPr>
        </p:nvGraphicFramePr>
        <p:xfrm>
          <a:off x="2238374" y="2495550"/>
          <a:ext cx="8155306" cy="327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79862654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 management strategy is created by a qualified Environmental Professional to ensure the survival and enhancement of the natural landscape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26000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</a:rPr>
                        <a:t>The three-year aged Solar Reflectance Index (SRI) values of the hardscape, shade structures and roofs meet the requirement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following the light and glare standards values in requirement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Site Sustainability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20D7854-96F6-4541-D2C8-0E17E01B4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12" r="7626"/>
          <a:stretch/>
        </p:blipFill>
        <p:spPr>
          <a:xfrm>
            <a:off x="2780413" y="2525748"/>
            <a:ext cx="524762" cy="1270393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8CB5FD19-6AFA-B7D2-30EB-ED4E829D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698" y="3974416"/>
            <a:ext cx="952192" cy="86055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9AA18810-906C-E391-9E17-C9C036D15E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93" b="18427"/>
          <a:stretch/>
        </p:blipFill>
        <p:spPr>
          <a:xfrm>
            <a:off x="2566698" y="5175767"/>
            <a:ext cx="1434590" cy="5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1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A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1A3D0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Water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06611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415461819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Reduces 50% by returning to landscape design professionals to plan irrigation areas and use automatic Micro Drip Irrigation System that connecting to the rain and surplus water collection tank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Reduces 80% by use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 Reverse Osmosis System Station as an </a:t>
                      </a:r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irrigation Source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want to reduction</a:t>
            </a:r>
            <a:r>
              <a:rPr lang="en-US" dirty="0"/>
              <a:t> the </a:t>
            </a:r>
            <a:r>
              <a:rPr lang="en-US" dirty="0">
                <a:solidFill>
                  <a:schemeClr val="tx1"/>
                </a:solidFill>
              </a:rPr>
              <a:t>Outdoor </a:t>
            </a:r>
            <a:r>
              <a:rPr lang="en-US" dirty="0"/>
              <a:t>water in the building </a:t>
            </a:r>
            <a:r>
              <a:rPr lang="en-US" sz="1800" dirty="0">
                <a:solidFill>
                  <a:schemeClr val="tx1"/>
                </a:solidFill>
                <a:effectLst/>
              </a:rPr>
              <a:t>compared to minimum performance levels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7D4321A-85AF-F032-3298-5FB18810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44" y="2787493"/>
            <a:ext cx="804521" cy="778913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DFA1540C-3B3E-1D91-4F4C-563A5C99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48" y="2881620"/>
            <a:ext cx="783622" cy="590658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3B7D9E3A-44AC-B0CA-F31C-036887239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747" y="3902252"/>
            <a:ext cx="704901" cy="10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A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1A3D0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Water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650768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057078256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soil moisture sensors in irrigation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1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1" eaLnBrk="1" latinLnBrk="0" hangingPunct="1">
                        <a:tabLst>
                          <a:tab pos="802005" algn="l"/>
                        </a:tabLst>
                      </a:pPr>
                      <a:r>
                        <a:rPr lang="ar-SA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soil moisture sensors and smart controllers in irrigation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  <a:endParaRPr lang="ar-SA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want to make </a:t>
            </a:r>
            <a:r>
              <a:rPr lang="en" sz="1800" dirty="0"/>
              <a:t>‏the irrigation system controlled by smart controllers and / or soil moisture sensors </a:t>
            </a:r>
            <a:r>
              <a:rPr lang="en" dirty="0"/>
              <a:t>to </a:t>
            </a:r>
            <a:r>
              <a:rPr lang="en-US" dirty="0"/>
              <a:t>water reduces</a:t>
            </a:r>
            <a:r>
              <a:rPr lang="en-US" sz="1800" dirty="0">
                <a:solidFill>
                  <a:schemeClr val="tx1"/>
                </a:solidFill>
                <a:effectLst/>
              </a:rPr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527C71EA-8A0F-0620-84A1-1B84FEF78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86" y="4279106"/>
            <a:ext cx="931444" cy="56985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31D6A4BE-9AB2-1A01-C46A-3F4783B9A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334" y="3956049"/>
            <a:ext cx="858427" cy="89291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C9CBFBD9-6AAD-4496-9013-65B270273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175" y="2970672"/>
            <a:ext cx="1224915" cy="7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A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1A3D0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76943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237106407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are no turfed areas within the project boundary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  <a:p>
                      <a:pPr marL="0" algn="ctr" defTabSz="685800" rtl="1" eaLnBrk="1" latinLnBrk="0" hangingPunct="1">
                        <a:tabLst>
                          <a:tab pos="802005" algn="l"/>
                        </a:tabLst>
                      </a:pPr>
                      <a:endParaRPr lang="en-US" sz="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1" eaLnBrk="1" latinLnBrk="0" hangingPunct="1">
                        <a:tabLst>
                          <a:tab pos="802005" algn="l"/>
                        </a:tabLst>
                      </a:pPr>
                      <a:r>
                        <a:rPr lang="ar-SA" sz="8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conditioning water condensate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  <a:p>
                      <a:pPr rtl="1"/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Water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6A901FF2-0B37-05E7-99BD-2F80F39A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578" y="4222566"/>
            <a:ext cx="594579" cy="607953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59615AE7-F0FB-094F-0637-1EB62C304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52" t="28673" r="5187" b="6872"/>
          <a:stretch/>
        </p:blipFill>
        <p:spPr>
          <a:xfrm>
            <a:off x="3282855" y="4493817"/>
            <a:ext cx="594752" cy="293066"/>
          </a:xfrm>
          <a:prstGeom prst="rect">
            <a:avLst/>
          </a:prstGeom>
        </p:spPr>
      </p:pic>
      <p:pic>
        <p:nvPicPr>
          <p:cNvPr id="9" name="صورة 8" descr="صورة تحتوي على عشب, خارجي, صخرة, حجر&#10;&#10;تم إنشاء الوصف تلقائياً">
            <a:extLst>
              <a:ext uri="{FF2B5EF4-FFF2-40B4-BE49-F238E27FC236}">
                <a16:creationId xmlns:a16="http://schemas.microsoft.com/office/drawing/2014/main" id="{F130B7B5-5EF5-825A-15D1-7A5B4A8EB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094" y="2731140"/>
            <a:ext cx="1593513" cy="7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6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A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1A3D0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69486"/>
              </p:ext>
            </p:extLst>
          </p:nvPr>
        </p:nvGraphicFramePr>
        <p:xfrm>
          <a:off x="2238374" y="2495550"/>
          <a:ext cx="8155306" cy="2876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336420200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Graywater recycling </a:t>
                      </a:r>
                      <a:endParaRPr lang="en" sz="1100" dirty="0"/>
                    </a:p>
                    <a:p>
                      <a:pPr algn="ctr" rtl="1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Graywater from showers, sinks, washing machines and dishwashers is collected and recycled to be used on-site for WC flushing or irrigation. </a:t>
                      </a:r>
                      <a:endParaRPr lang="en" sz="1100" dirty="0"/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48000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Treated wastewater </a:t>
                      </a:r>
                      <a:endParaRPr lang="en" sz="1100" dirty="0"/>
                    </a:p>
                    <a:p>
                      <a:pPr algn="ctr" rtl="1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50% of wastewater is treated on-site and infiltrated or used on-site for irrigation. </a:t>
                      </a:r>
                      <a:endParaRPr lang="en" sz="1100" dirty="0"/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8600</a:t>
                      </a:r>
                    </a:p>
                    <a:p>
                      <a:pPr rtl="1"/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Water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509E06C9-5190-CD20-07FF-439164689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92" b="2533"/>
          <a:stretch/>
        </p:blipFill>
        <p:spPr>
          <a:xfrm flipH="1">
            <a:off x="2670127" y="3918462"/>
            <a:ext cx="493890" cy="799617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24C690F2-9E65-D535-15F2-81DE9B7C65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5" b="2555"/>
          <a:stretch/>
        </p:blipFill>
        <p:spPr>
          <a:xfrm flipH="1">
            <a:off x="3279815" y="3928947"/>
            <a:ext cx="505420" cy="77864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BD23A432-5E63-C85E-A15C-B5459C40F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4"/>
          <a:stretch/>
        </p:blipFill>
        <p:spPr>
          <a:xfrm flipH="1">
            <a:off x="2709919" y="4697108"/>
            <a:ext cx="965339" cy="674524"/>
          </a:xfrm>
          <a:prstGeom prst="rect">
            <a:avLst/>
          </a:prstGeom>
        </p:spPr>
      </p:pic>
      <p:pic>
        <p:nvPicPr>
          <p:cNvPr id="25602" name="Picture 2" descr="Greywater Recycling - Mechanical Installations Cyprus">
            <a:extLst>
              <a:ext uri="{FF2B5EF4-FFF2-40B4-BE49-F238E27FC236}">
                <a16:creationId xmlns:a16="http://schemas.microsoft.com/office/drawing/2014/main" id="{1CAC9C7F-8604-FB7E-5CDD-9481ACC1D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27" y="2686050"/>
            <a:ext cx="1274794" cy="9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5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DDB3F3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/>
              <a:t>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58163"/>
              </p:ext>
            </p:extLst>
          </p:nvPr>
        </p:nvGraphicFramePr>
        <p:xfrm>
          <a:off x="2238374" y="2495550"/>
          <a:ext cx="8155306" cy="333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946041081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Daylight and Artificial Lighting illuminance targets specified in the Supporting Guidance are achieved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8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 views and manual glare control are installed on all windows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 views and automated glare-control devices are installed on all windows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en-US" dirty="0"/>
              <a:t>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5580BE0B-88A7-723A-4670-4B4396756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951"/>
          <a:stretch/>
        </p:blipFill>
        <p:spPr>
          <a:xfrm>
            <a:off x="2332651" y="2788953"/>
            <a:ext cx="413754" cy="725366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315BA0DE-D2BD-D653-D17F-C375DEEB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3" t="-2823" r="35098" b="2823"/>
          <a:stretch/>
        </p:blipFill>
        <p:spPr>
          <a:xfrm>
            <a:off x="2800513" y="2788953"/>
            <a:ext cx="413754" cy="72536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D2DAB41-8668-B202-997A-A0E2D5CB3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74" t="-2823" r="1277" b="96"/>
          <a:stretch/>
        </p:blipFill>
        <p:spPr>
          <a:xfrm>
            <a:off x="3316765" y="2788953"/>
            <a:ext cx="413755" cy="745144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3719ACCD-24D9-7806-483A-6E3B043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037" y="4132603"/>
            <a:ext cx="1104460" cy="767098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3D6A2C87-7AB8-233A-552A-9BFC852618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59" r="12877"/>
          <a:stretch/>
        </p:blipFill>
        <p:spPr>
          <a:xfrm>
            <a:off x="2285753" y="5062085"/>
            <a:ext cx="963521" cy="767098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F1CBFC1C-F775-1EB9-E95D-4382CCBD4C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27" r="8495"/>
          <a:stretch/>
        </p:blipFill>
        <p:spPr>
          <a:xfrm>
            <a:off x="3316765" y="5088574"/>
            <a:ext cx="768144" cy="6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2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DDB3F3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/>
              <a:t>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11253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222130788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field test reports obtained from the specialist audio engineer to make sure the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ambient noise levels are less than 35 to 40dB(A)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200.00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ar-SA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Indoor Air Quality (IAQ) Testing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3000.00</a:t>
                      </a: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building you want to have a comfort zone of acoustics and indoor air quality?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DA020D91-AD01-0146-5BC6-82E820974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46"/>
          <a:stretch/>
        </p:blipFill>
        <p:spPr>
          <a:xfrm>
            <a:off x="2722478" y="2528888"/>
            <a:ext cx="1010185" cy="1263102"/>
          </a:xfrm>
          <a:prstGeom prst="rect">
            <a:avLst/>
          </a:prstGeom>
        </p:spPr>
      </p:pic>
      <p:pic>
        <p:nvPicPr>
          <p:cNvPr id="20482" name="Picture 2" descr="Indoor Air Quality Testing Chicago | Commercial IAQ Testing">
            <a:extLst>
              <a:ext uri="{FF2B5EF4-FFF2-40B4-BE49-F238E27FC236}">
                <a16:creationId xmlns:a16="http://schemas.microsoft.com/office/drawing/2014/main" id="{C0878807-60E5-E1BE-D37F-7F0221A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4070349"/>
            <a:ext cx="1637783" cy="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2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DDB3F3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/>
              <a:t>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454638"/>
              </p:ext>
            </p:extLst>
          </p:nvPr>
        </p:nvGraphicFramePr>
        <p:xfrm>
          <a:off x="2238374" y="2495550"/>
          <a:ext cx="8155306" cy="2510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545541020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external doors draft stopper under door seal (v shape) types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external doors draft stopper under door seal (PVC rubber) types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building tightening the envelope the external doors for all building types are weather-stripped? </a:t>
            </a:r>
            <a:endParaRPr lang="en" sz="1800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21B7A683-545F-05CE-8011-DC88E1621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54" b="27798"/>
          <a:stretch/>
        </p:blipFill>
        <p:spPr>
          <a:xfrm>
            <a:off x="2576047" y="4138377"/>
            <a:ext cx="1391705" cy="648914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A5CE37B4-DB2E-1C92-BF4A-EE4D687E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538" y="3083955"/>
            <a:ext cx="731315" cy="6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DDB3F3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75541"/>
              </p:ext>
            </p:extLst>
          </p:nvPr>
        </p:nvGraphicFramePr>
        <p:xfrm>
          <a:off x="2238374" y="2495550"/>
          <a:ext cx="8155306" cy="3276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098153773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Front Entrance shading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Courtyards/ patios shading cover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  <a:p>
                      <a:pPr rtl="1"/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shading the walkways paths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9600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en-US" dirty="0"/>
              <a:t>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77F68035-587A-E713-181B-671F9BAB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62" y="3878583"/>
            <a:ext cx="1031539" cy="1037946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4C5145F0-8CE0-2E65-CB4C-CC0DE1ACF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332"/>
          <a:stretch/>
        </p:blipFill>
        <p:spPr>
          <a:xfrm>
            <a:off x="2280374" y="2534507"/>
            <a:ext cx="1024252" cy="1252130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D57C6B40-77DB-C34A-999A-FBA2DBBBC0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63" b="28472"/>
          <a:stretch/>
        </p:blipFill>
        <p:spPr>
          <a:xfrm>
            <a:off x="3237226" y="2543667"/>
            <a:ext cx="897489" cy="597784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27F2B434-A7B7-1478-F9A1-A9C7ED068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178" b="8044"/>
          <a:stretch/>
        </p:blipFill>
        <p:spPr>
          <a:xfrm>
            <a:off x="3169826" y="3197933"/>
            <a:ext cx="897489" cy="462134"/>
          </a:xfrm>
          <a:prstGeom prst="rect">
            <a:avLst/>
          </a:prstGeom>
        </p:spPr>
      </p:pic>
      <p:pic>
        <p:nvPicPr>
          <p:cNvPr id="13" name="Picture 6" descr="مظلات مداخل والممرات للفنادق والمنازل بافضل الاشكال الانواع في المدينه  المنوره- جده-مكه ينبع –">
            <a:extLst>
              <a:ext uri="{FF2B5EF4-FFF2-40B4-BE49-F238E27FC236}">
                <a16:creationId xmlns:a16="http://schemas.microsoft.com/office/drawing/2014/main" id="{68B92A76-1D10-C2BF-C026-07CE256B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49" y="5103972"/>
            <a:ext cx="1147186" cy="6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6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DDB3F3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/>
              <a:t>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284128"/>
              </p:ext>
            </p:extLst>
          </p:nvPr>
        </p:nvGraphicFramePr>
        <p:xfrm>
          <a:off x="2238374" y="2495550"/>
          <a:ext cx="8155306" cy="3225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031487915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orders for all (adhesives, Sealants, Paints and Coatings) do not exceed the VOC limits of (SCAQMD)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2080.00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internal composite wood materials and Suspended Ceiling Systems have maximum formaldehyde emissions as per the Supporting Guidance.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ar-S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design of the building complies with the requirements of the Lifetime Homes standard </a:t>
                      </a:r>
                      <a:r>
                        <a:rPr lang="en-US" sz="1100" dirty="0"/>
                        <a:t>In to make building </a:t>
                      </a:r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for All</a:t>
                      </a:r>
                      <a:endParaRPr lang="en-US" sz="1100" dirty="0">
                        <a:effectLst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72500.88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9695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building you want to apply more features</a:t>
            </a:r>
            <a:r>
              <a:rPr lang="ar-SA" dirty="0"/>
              <a:t> </a:t>
            </a:r>
            <a:r>
              <a:rPr lang="en-US" dirty="0"/>
              <a:t>from Health and Comfort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en-US" dirty="0"/>
              <a:t> category chose one or more 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3554" name="Picture 2" descr="Adhesives and sealants">
            <a:extLst>
              <a:ext uri="{FF2B5EF4-FFF2-40B4-BE49-F238E27FC236}">
                <a16:creationId xmlns:a16="http://schemas.microsoft.com/office/drawing/2014/main" id="{D43AA37F-66C1-39D5-EAB3-B010B38D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796524"/>
            <a:ext cx="1596004" cy="71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Are Low Ceilings More Energy Efficient? (Costs, Benefits)">
            <a:extLst>
              <a:ext uri="{FF2B5EF4-FFF2-40B4-BE49-F238E27FC236}">
                <a16:creationId xmlns:a16="http://schemas.microsoft.com/office/drawing/2014/main" id="{EBC4F395-FF03-C44D-AE69-A780717B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84" y="3875639"/>
            <a:ext cx="1397635" cy="9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صورة 1" descr="صورة تحتوي على مبنى, أرضية&#10;&#10;تم إنشاء الوصف تلقائياً">
            <a:extLst>
              <a:ext uri="{FF2B5EF4-FFF2-40B4-BE49-F238E27FC236}">
                <a16:creationId xmlns:a16="http://schemas.microsoft.com/office/drawing/2014/main" id="{FEAE7CD8-A197-E785-DCF7-35702E9B52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3347401" y="4909084"/>
            <a:ext cx="764931" cy="567104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B7FC182B-5F28-1142-7E23-4EE68A67E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5139196"/>
            <a:ext cx="1022628" cy="5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2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638C64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Materials and Waste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94242"/>
              </p:ext>
            </p:extLst>
          </p:nvPr>
        </p:nvGraphicFramePr>
        <p:xfrm>
          <a:off x="2238374" y="2495550"/>
          <a:ext cx="8155306" cy="221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519711433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 a Contractor develops a construction and demolition waste management plan (CDWMP)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7000.00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monitoring of the CDWMP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6000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  <a:p>
                      <a:pPr algn="r" fontAlgn="b"/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bulding do you want to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construction and demolition waste management plan (CDMP)?</a:t>
            </a:r>
            <a:endParaRPr lang="en" sz="1800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18436" name="Picture 4" descr="Construction and Demolition Waste Recycling - MEKA">
            <a:extLst>
              <a:ext uri="{FF2B5EF4-FFF2-40B4-BE49-F238E27FC236}">
                <a16:creationId xmlns:a16="http://schemas.microsoft.com/office/drawing/2014/main" id="{F0B6DDED-4C06-9AA2-4DBB-4467F26B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4" y="2681797"/>
            <a:ext cx="1564819" cy="104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190,784 Site Visit Stock Photos, Pictures &amp; Royalty-Free Images - iStock">
            <a:extLst>
              <a:ext uri="{FF2B5EF4-FFF2-40B4-BE49-F238E27FC236}">
                <a16:creationId xmlns:a16="http://schemas.microsoft.com/office/drawing/2014/main" id="{949BF889-3A16-0A25-AA60-FC74CACE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80" y="3910522"/>
            <a:ext cx="1073180" cy="7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401978"/>
              </p:ext>
            </p:extLst>
          </p:nvPr>
        </p:nvGraphicFramePr>
        <p:xfrm>
          <a:off x="2238374" y="2495550"/>
          <a:ext cx="8155306" cy="2513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588675792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covering with an extensive green roof type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covering with a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Bisolar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roof green roof type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lvl="0" indent="-12700" algn="ctr" defTabSz="914400">
              <a:defRPr/>
            </a:pPr>
            <a:r>
              <a:rPr lang="en-US" dirty="0"/>
              <a:t>In the building you want to covering </a:t>
            </a:r>
            <a:r>
              <a:rPr lang="en-US" sz="1800" dirty="0">
                <a:effectLst/>
              </a:rPr>
              <a:t>the unused roof area and/or structures used for shading by vegetative surface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DA451FCC-30EB-1295-E863-FD71762F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77" t="60366" r="2360" b="6157"/>
          <a:stretch/>
        </p:blipFill>
        <p:spPr>
          <a:xfrm>
            <a:off x="2652257" y="3868976"/>
            <a:ext cx="1319668" cy="1056189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B54B555E-EC11-F2D1-7224-4D3BFE9C3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31" t="12176" r="23558" b="58451"/>
          <a:stretch/>
        </p:blipFill>
        <p:spPr>
          <a:xfrm>
            <a:off x="2728912" y="2816073"/>
            <a:ext cx="1128713" cy="8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6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228975" y="392689"/>
            <a:ext cx="6096000" cy="369332"/>
          </a:xfrm>
          <a:prstGeom prst="rect">
            <a:avLst/>
          </a:prstGeom>
          <a:solidFill>
            <a:srgbClr val="638C64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Materials and Waste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65586"/>
              </p:ext>
            </p:extLst>
          </p:nvPr>
        </p:nvGraphicFramePr>
        <p:xfrm>
          <a:off x="2238374" y="2495550"/>
          <a:ext cx="8155306" cy="221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3958605686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minimum of 50% of all reinforcing or stressing steel used within the project boundary has a minimum of 80% post- consumer or pre-consumer recycled content. </a:t>
                      </a:r>
                      <a:endParaRPr lang="en" sz="1100" dirty="0"/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700.00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minimum of 15% of all aggregates used on site are recycled aggregates.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3200.00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the building you want to have a features</a:t>
            </a:r>
            <a:r>
              <a:rPr lang="ar-SA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/>
              <a:t>Materials and Waste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en-US" dirty="0"/>
              <a:t>category chose one or more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ar-SA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17412" name="Picture 4" descr="Recycling Steel | Olympia Steel Buildings">
            <a:extLst>
              <a:ext uri="{FF2B5EF4-FFF2-40B4-BE49-F238E27FC236}">
                <a16:creationId xmlns:a16="http://schemas.microsoft.com/office/drawing/2014/main" id="{71A4E5DE-57BE-91C5-E25F-983C3F4C9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72" y="2886651"/>
            <a:ext cx="1358266" cy="6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20mm Recycled Aggregate - ASH Aggregates">
            <a:extLst>
              <a:ext uri="{FF2B5EF4-FFF2-40B4-BE49-F238E27FC236}">
                <a16:creationId xmlns:a16="http://schemas.microsoft.com/office/drawing/2014/main" id="{6CC999F9-46D2-CD32-67EA-27FB9836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48915" y="3792688"/>
            <a:ext cx="75438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5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C9A77E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Education and Innovation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05756"/>
              </p:ext>
            </p:extLst>
          </p:nvPr>
        </p:nvGraphicFramePr>
        <p:xfrm>
          <a:off x="2238374" y="2495550"/>
          <a:ext cx="8155306" cy="2504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615691954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innovative design or environmentally friendly product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sustainable innovation in the building structure or in the hydraulic or smart systems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58000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In the bulding do you want to adopte an innovative design or construction solution that improves the durability or flexibility of the building or reduces maintenance requirements?</a:t>
            </a:r>
            <a:endParaRPr lang="en" sz="1800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7913F31-3364-FBC7-1CED-1B623E70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18" y="3019177"/>
            <a:ext cx="1647073" cy="409823"/>
          </a:xfrm>
          <a:prstGeom prst="rect">
            <a:avLst/>
          </a:prstGeom>
        </p:spPr>
      </p:pic>
      <p:pic>
        <p:nvPicPr>
          <p:cNvPr id="16386" name="Picture 2" descr="Sustainability performance by ten representative intelligent Façade  technologies: A systematic review - ScienceDirect">
            <a:extLst>
              <a:ext uri="{FF2B5EF4-FFF2-40B4-BE49-F238E27FC236}">
                <a16:creationId xmlns:a16="http://schemas.microsoft.com/office/drawing/2014/main" id="{84943E81-27D6-E125-A2DA-B3A909F7C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20" y="3928577"/>
            <a:ext cx="1405288" cy="103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5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2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5F7256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Policies, Management and Maintenance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69585"/>
              </p:ext>
            </p:extLst>
          </p:nvPr>
        </p:nvGraphicFramePr>
        <p:xfrm>
          <a:off x="2238374" y="2495550"/>
          <a:ext cx="8155306" cy="29852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941146182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 Waste Management by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Recycling bins 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600.00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 Waste Management by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Recycling waste sorting bag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22.00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pPr algn="ctr" rtl="0"/>
                      <a:endParaRPr 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meters and digital feedback systems are installed which configure and display energy and water usage data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100" dirty="0"/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ar-SA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the building you want to have a features</a:t>
            </a:r>
            <a:r>
              <a:rPr lang="ar-SA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/>
              <a:t>Policies, Management and Maintenance category chose one or more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ar-SA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 descr="صورة تحتوي على نص, داخلي, أثاث, العديد&#10;&#10;تم إنشاء الوصف تلقائياً">
            <a:extLst>
              <a:ext uri="{FF2B5EF4-FFF2-40B4-BE49-F238E27FC236}">
                <a16:creationId xmlns:a16="http://schemas.microsoft.com/office/drawing/2014/main" id="{3FF51C13-49EB-F8C2-B5D4-3E63D5A7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116" y="3988159"/>
            <a:ext cx="1077119" cy="556287"/>
          </a:xfrm>
          <a:prstGeom prst="rect">
            <a:avLst/>
          </a:prstGeom>
        </p:spPr>
      </p:pic>
      <p:pic>
        <p:nvPicPr>
          <p:cNvPr id="15362" name="Picture 2" descr="Agile Recycling Bins, 60L or 70L | Unisan UK">
            <a:extLst>
              <a:ext uri="{FF2B5EF4-FFF2-40B4-BE49-F238E27FC236}">
                <a16:creationId xmlns:a16="http://schemas.microsoft.com/office/drawing/2014/main" id="{FB5C1F14-C28F-9308-19F2-226AA662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83" y="2599550"/>
            <a:ext cx="1654628" cy="1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52EDBBA-3BAE-221D-1C9C-F4AE699B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989" y="4829800"/>
            <a:ext cx="875735" cy="34862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863C25A1-C834-3007-5321-EDFB37CDF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339" y="4742033"/>
            <a:ext cx="818208" cy="7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0919A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Transportation and Connectivity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051436"/>
              </p:ext>
            </p:extLst>
          </p:nvPr>
        </p:nvGraphicFramePr>
        <p:xfrm>
          <a:off x="2238374" y="2495550"/>
          <a:ext cx="8155304" cy="2513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0208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423078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1021009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1021009">
                  <a:extLst>
                    <a:ext uri="{9D8B030D-6E8A-4147-A177-3AD203B41FA5}">
                      <a16:colId xmlns:a16="http://schemas.microsoft.com/office/drawing/2014/main" val="2277457209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 Vehicle Supply Equipment (Phoenix Contact)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750000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tabLst>
                          <a:tab pos="802005" algn="l"/>
                        </a:tabLs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 Vehicle Supply Equipment (BESENERGY EV)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26000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you want to </a:t>
            </a:r>
            <a:r>
              <a:rPr lang="en" dirty="0">
                <a:solidFill>
                  <a:schemeClr val="tx1"/>
                </a:solidFill>
              </a:rPr>
              <a:t>install </a:t>
            </a:r>
            <a:r>
              <a:rPr lang="en-US" dirty="0"/>
              <a:t>an 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 vehicle supply equipment</a:t>
            </a:r>
            <a:r>
              <a:rPr lang="e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0AB5C721-E452-51E6-E3E3-1F4ACE896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95" y="2720385"/>
            <a:ext cx="1123740" cy="98981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326753C-991B-B106-3F43-D1D331F4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621" y="4015740"/>
            <a:ext cx="884744" cy="896524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7B48A274-6095-B3E7-F968-B4C28E3BC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365" y="4015740"/>
            <a:ext cx="883327" cy="8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0919A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Transportation and Connectivity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43205"/>
              </p:ext>
            </p:extLst>
          </p:nvPr>
        </p:nvGraphicFramePr>
        <p:xfrm>
          <a:off x="2238374" y="2495550"/>
          <a:ext cx="8155306" cy="2513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131405968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case of replacing the use of one of the bedrooms to an office</a:t>
                      </a:r>
                      <a:endParaRPr lang="ar-SA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</a:rPr>
                        <a:t>2000</a:t>
                      </a:r>
                      <a:endParaRPr lang="ar-SA" sz="1800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An area of a room that has been separated by gypsum boards with an area of 15 square meters</a:t>
                      </a: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ctr"/>
                      <a:endParaRPr lang="en-US" sz="1050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you want to have 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separate home office/study 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1028" name="Picture 4" descr="How to perfect your home office design">
            <a:extLst>
              <a:ext uri="{FF2B5EF4-FFF2-40B4-BE49-F238E27FC236}">
                <a16:creationId xmlns:a16="http://schemas.microsoft.com/office/drawing/2014/main" id="{11294833-5E2C-0319-A36B-D0F8E985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8" y="2595515"/>
            <a:ext cx="1674794" cy="11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oustic Gypsum Board Partition, For Partion, Size: 6X4 at Rs 90.00/sqft in  Chennai">
            <a:extLst>
              <a:ext uri="{FF2B5EF4-FFF2-40B4-BE49-F238E27FC236}">
                <a16:creationId xmlns:a16="http://schemas.microsoft.com/office/drawing/2014/main" id="{18C007BB-8D34-5E3A-7781-C0F65B21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 b="9225"/>
          <a:stretch/>
        </p:blipFill>
        <p:spPr bwMode="auto">
          <a:xfrm>
            <a:off x="2608450" y="3874837"/>
            <a:ext cx="1378916" cy="11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70919A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Transportation and Connectivity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77615"/>
              </p:ext>
            </p:extLst>
          </p:nvPr>
        </p:nvGraphicFramePr>
        <p:xfrm>
          <a:off x="2238374" y="2495550"/>
          <a:ext cx="8155306" cy="2513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167723171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shaded bicycle parking floor stand type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shaded bicycle parking wall hanger type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Do you want to have 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fully shaded parking area for a bicycle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04CBB8D8-886A-2934-50E0-3F1CAED6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036" y="2569051"/>
            <a:ext cx="1102764" cy="1118583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36B415E1-AD45-24BD-B593-E887EE9DA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036" y="3883318"/>
            <a:ext cx="1120204" cy="11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B0C9C8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Region and Culture 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89262"/>
              </p:ext>
            </p:extLst>
          </p:nvPr>
        </p:nvGraphicFramePr>
        <p:xfrm>
          <a:off x="2238374" y="2495550"/>
          <a:ext cx="8155306" cy="2513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99598210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Islamic geometric motifs on the building façade </a:t>
                      </a:r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Architectural patterns </a:t>
                      </a:r>
                      <a:endParaRPr lang="ar-SA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20000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1191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 courtyards naturally lit and shaded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dirty="0">
                <a:solidFill>
                  <a:schemeClr val="tx1"/>
                </a:solidFill>
              </a:rPr>
              <a:t>design the building 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harmoniously aligns with the local cultural and regional identities and traditions 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6" name="Picture 2" descr="تصميم إسلامي حديث لفيلا خاصة – منظومة الجودة للاستشارات الهندسية">
            <a:extLst>
              <a:ext uri="{FF2B5EF4-FFF2-40B4-BE49-F238E27FC236}">
                <a16:creationId xmlns:a16="http://schemas.microsoft.com/office/drawing/2014/main" id="{CB113306-11B3-5ED4-3D15-D80D7BBBD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3"/>
          <a:stretch/>
        </p:blipFill>
        <p:spPr bwMode="auto">
          <a:xfrm>
            <a:off x="2543175" y="2541230"/>
            <a:ext cx="1372204" cy="12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AD25B5BB-68AF-95FB-E7B5-152D59094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558" y="3933312"/>
            <a:ext cx="1595437" cy="9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6689"/>
              </p:ext>
            </p:extLst>
          </p:nvPr>
        </p:nvGraphicFramePr>
        <p:xfrm>
          <a:off x="2238374" y="2495550"/>
          <a:ext cx="8155306" cy="3133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4029954074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Two wall system (improvement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6.78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b="0" dirty="0">
                          <a:solidFill>
                            <a:schemeClr val="accent6"/>
                          </a:solidFill>
                          <a:latin typeface="+mn-lt"/>
                        </a:rPr>
                        <a:t>280000</a:t>
                      </a:r>
                      <a:endParaRPr lang="en-US" sz="10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lightweight aerated concrete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AAC</a:t>
                      </a:r>
                      <a:r>
                        <a:rPr lang="ar-SA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wall (</a:t>
                      </a:r>
                      <a:r>
                        <a:rPr lang="en-US" sz="1100" dirty="0"/>
                        <a:t>improvement 5.88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</a:p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5900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  <a:tr h="76589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Exterior Green Vertical Landscaping Facades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Intensive Green Walls Types-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dirty="0"/>
                        <a:t>improvement </a:t>
                      </a:r>
                      <a:r>
                        <a:rPr lang="en-US" sz="1800" b="0" dirty="0">
                          <a:latin typeface="+mn-lt"/>
                        </a:rPr>
                        <a:t>3.03 </a:t>
                      </a:r>
                      <a:r>
                        <a:rPr lang="en" sz="1800" b="0" dirty="0">
                          <a:latin typeface="+mn-lt"/>
                        </a:rPr>
                        <a:t>%)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9861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219BFF7B-1086-9F74-A0E4-1E7AC50F6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30" t="50000" r="4996" b="7597"/>
          <a:stretch/>
        </p:blipFill>
        <p:spPr>
          <a:xfrm>
            <a:off x="2847922" y="2767509"/>
            <a:ext cx="813213" cy="816931"/>
          </a:xfrm>
          <a:prstGeom prst="rect">
            <a:avLst/>
          </a:prstGeom>
        </p:spPr>
      </p:pic>
      <p:pic>
        <p:nvPicPr>
          <p:cNvPr id="5" name="Picture 8" descr="Precast Aerated Concrete PAC الخرسانة الرغوية الخلوية الخفيفة مسبقة الصنع -  YouTube">
            <a:extLst>
              <a:ext uri="{FF2B5EF4-FFF2-40B4-BE49-F238E27FC236}">
                <a16:creationId xmlns:a16="http://schemas.microsoft.com/office/drawing/2014/main" id="{A328CA88-AF26-405B-FA94-1F42649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21" y="3856399"/>
            <a:ext cx="1452321" cy="8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AAD1A026-B2E8-C3BC-0A44-3A9D95B3E5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03" t="18262" b="48318"/>
          <a:stretch/>
        </p:blipFill>
        <p:spPr>
          <a:xfrm>
            <a:off x="2681429" y="4767964"/>
            <a:ext cx="979706" cy="7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E944D8F0-CC89-8B42-2EED-882A347A8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0"/>
          <a:stretch/>
        </p:blipFill>
        <p:spPr>
          <a:xfrm>
            <a:off x="1722121" y="5864062"/>
            <a:ext cx="9193529" cy="883338"/>
          </a:xfrm>
          <a:prstGeom prst="rect">
            <a:avLst/>
          </a:prstGeom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id="{37F82E98-7F14-045D-73F7-34CDD850E878}"/>
              </a:ext>
            </a:extLst>
          </p:cNvPr>
          <p:cNvSpPr txBox="1"/>
          <p:nvPr/>
        </p:nvSpPr>
        <p:spPr>
          <a:xfrm>
            <a:off x="3785235" y="305899"/>
            <a:ext cx="6096000" cy="369332"/>
          </a:xfrm>
          <a:prstGeom prst="rect">
            <a:avLst/>
          </a:prstGeom>
          <a:solidFill>
            <a:srgbClr val="F1EA92"/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2005" algn="l"/>
              </a:tabLst>
              <a:defRPr/>
            </a:pPr>
            <a:r>
              <a:rPr lang="en-US" dirty="0"/>
              <a:t>Energy</a:t>
            </a:r>
            <a:endParaRPr lang="e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جدول 11">
            <a:extLst>
              <a:ext uri="{FF2B5EF4-FFF2-40B4-BE49-F238E27FC236}">
                <a16:creationId xmlns:a16="http://schemas.microsoft.com/office/drawing/2014/main" id="{C9C7788D-12C7-5E2A-7DA4-4E35F52E8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84645"/>
              </p:ext>
            </p:extLst>
          </p:nvPr>
        </p:nvGraphicFramePr>
        <p:xfrm>
          <a:off x="2238374" y="2495550"/>
          <a:ext cx="8155306" cy="221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7282">
                  <a:extLst>
                    <a:ext uri="{9D8B030D-6E8A-4147-A177-3AD203B41FA5}">
                      <a16:colId xmlns:a16="http://schemas.microsoft.com/office/drawing/2014/main" val="1865882604"/>
                    </a:ext>
                  </a:extLst>
                </a:gridCol>
                <a:gridCol w="4847812">
                  <a:extLst>
                    <a:ext uri="{9D8B030D-6E8A-4147-A177-3AD203B41FA5}">
                      <a16:colId xmlns:a16="http://schemas.microsoft.com/office/drawing/2014/main" val="3553024584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1192099088"/>
                    </a:ext>
                  </a:extLst>
                </a:gridCol>
                <a:gridCol w="780106">
                  <a:extLst>
                    <a:ext uri="{9D8B030D-6E8A-4147-A177-3AD203B41FA5}">
                      <a16:colId xmlns:a16="http://schemas.microsoft.com/office/drawing/2014/main" val="2675874307"/>
                    </a:ext>
                  </a:extLst>
                </a:gridCol>
              </a:tblGrid>
              <a:tr h="13219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 insulation roof </a:t>
                      </a:r>
                      <a:r>
                        <a:rPr kumimoji="0" lang="ar-SA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layers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(improvement </a:t>
                      </a:r>
                      <a:r>
                        <a:rPr lang="en-US" sz="1100" b="0" dirty="0">
                          <a:latin typeface="+mn-lt"/>
                        </a:rPr>
                        <a:t>4.7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kumimoji="0" lang="ar-SA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b="0" dirty="0">
                          <a:solidFill>
                            <a:schemeClr val="accent6"/>
                          </a:solidFill>
                          <a:latin typeface="+mn-lt"/>
                        </a:rPr>
                        <a:t>5800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2005" algn="l"/>
                        </a:tabLst>
                        <a:defRPr/>
                      </a:pPr>
                      <a:r>
                        <a:rPr lang="en-US" sz="10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20824" marR="2082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96008"/>
                  </a:ext>
                </a:extLst>
              </a:tr>
              <a:tr h="897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Cool Roof Use Highly Reflective Coatings on Roofs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dirty="0"/>
                        <a:t>improvement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100" b="0" dirty="0">
                          <a:latin typeface="+mn-lt"/>
                        </a:rPr>
                        <a:t> </a:t>
                      </a:r>
                      <a:r>
                        <a:rPr lang="en" sz="1100" b="0" dirty="0">
                          <a:latin typeface="+mn-lt"/>
                        </a:rPr>
                        <a:t>%)</a:t>
                      </a:r>
                    </a:p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46000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64336"/>
                  </a:ext>
                </a:extLst>
              </a:tr>
            </a:tbl>
          </a:graphicData>
        </a:graphic>
      </p:graphicFrame>
      <p:sp>
        <p:nvSpPr>
          <p:cNvPr id="12" name="مخطط انسيابي: معالجة متعاقبة 11">
            <a:extLst>
              <a:ext uri="{FF2B5EF4-FFF2-40B4-BE49-F238E27FC236}">
                <a16:creationId xmlns:a16="http://schemas.microsoft.com/office/drawing/2014/main" id="{377A04CC-88F8-267C-7DB3-EB0658C03B70}"/>
              </a:ext>
            </a:extLst>
          </p:cNvPr>
          <p:cNvSpPr/>
          <p:nvPr/>
        </p:nvSpPr>
        <p:spPr>
          <a:xfrm>
            <a:off x="2238374" y="1153122"/>
            <a:ext cx="8077202" cy="124779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12700" algn="ctr" defTabSz="914400">
              <a:defRPr/>
            </a:pPr>
            <a:r>
              <a:rPr lang="en-US" dirty="0"/>
              <a:t>In the building do you want to</a:t>
            </a:r>
            <a:r>
              <a:rPr lang="e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applay </a:t>
            </a:r>
            <a:r>
              <a:rPr lang="en-US" dirty="0">
                <a:solidFill>
                  <a:schemeClr val="tx1"/>
                </a:solidFill>
              </a:rPr>
              <a:t>features that reduce energy consumption</a:t>
            </a:r>
            <a:r>
              <a:rPr lang="en-US" dirty="0"/>
              <a:t>?</a:t>
            </a:r>
            <a:endParaRPr lang="en-US" sz="1800" dirty="0">
              <a:effectLst/>
            </a:endParaRPr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835C6301-EDC4-8F32-22AC-7668A045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6" b="83846"/>
          <a:stretch/>
        </p:blipFill>
        <p:spPr>
          <a:xfrm>
            <a:off x="60008" y="126599"/>
            <a:ext cx="1662113" cy="700088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D55AD613-803B-1AB3-8BC7-36F300667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949" y="2788191"/>
            <a:ext cx="952192" cy="77082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E8F5EEA-CF20-C6B4-B52B-F71414D7B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114" y="3847642"/>
            <a:ext cx="952192" cy="86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9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نسق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نسق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نسق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316131</TotalTime>
  <Words>1863</Words>
  <Application>Microsoft Office PowerPoint</Application>
  <PresentationFormat>شاشة عريضة</PresentationFormat>
  <Paragraphs>482</Paragraphs>
  <Slides>32</Slides>
  <Notes>32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sara alqahtani</dc:creator>
  <cp:lastModifiedBy>sara alqahtani</cp:lastModifiedBy>
  <cp:revision>398</cp:revision>
  <cp:lastPrinted>2022-09-16T17:51:43Z</cp:lastPrinted>
  <dcterms:created xsi:type="dcterms:W3CDTF">2021-11-21T21:16:02Z</dcterms:created>
  <dcterms:modified xsi:type="dcterms:W3CDTF">2023-02-11T11:51:25Z</dcterms:modified>
</cp:coreProperties>
</file>